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BBD9DD-CC58-4A69-935B-F36DF4EB9E23}">
  <a:tblStyle styleId="{2FBBD9DD-CC58-4A69-935B-F36DF4EB9E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5ab9a82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5ab9a82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5ab9a82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5ab9a82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5ab9a8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5ab9a8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5ab9a82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5ab9a82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unevinvestigando.blogspot.com/2019/08/instrumento-de-recoleccion-de-dato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forms/d/e/1FAIpQLSdWieJm-Y5YZ3xhYhBGFVQDbGhepv-Ehc__UtpkRp0eyli7EQ/viewform?usp=sf_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hyperlink" Target="https://www.redeszone.net/2018/11/13/10-medidas-mantener-segura-identidad-datos-intern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hyperlink" Target="https://www.thesslstore.com/blog/runtime-encryption-ga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hyperlink" Target="https://www.ci2.es/software-ec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hyperlink" Target="https://www.esan.edu.pe/apuntes-empresariales/2020/01/como-redisenar-los-procesos-usando-el-business-process-management-bp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hyperlink" Target="https://www.sistemaimpulsa.com/blog/crm-en-mexico-que-opciones-teng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311700" y="1152475"/>
            <a:ext cx="4681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 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18" name="Google Shape;118;p22"/>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ALCANCE Y </a:t>
            </a:r>
            <a:r>
              <a:rPr lang="es">
                <a:latin typeface="Georgia"/>
                <a:ea typeface="Georgia"/>
                <a:cs typeface="Georgia"/>
                <a:sym typeface="Georgia"/>
              </a:rPr>
              <a:t>DELIMITACIÓN</a:t>
            </a:r>
            <a:r>
              <a:rPr lang="es">
                <a:latin typeface="Georgia"/>
                <a:ea typeface="Georgia"/>
                <a:cs typeface="Georgia"/>
                <a:sym typeface="Georgia"/>
              </a:rPr>
              <a:t> </a:t>
            </a:r>
            <a:endParaRPr>
              <a:latin typeface="Georgia"/>
              <a:ea typeface="Georgia"/>
              <a:cs typeface="Georgia"/>
              <a:sym typeface="Georgia"/>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130" name="Google Shape;130;p24"/>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131" name="Google Shape;131;p24"/>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132" name="Google Shape;132;p24"/>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138" name="Google Shape;138;p25"/>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144" name="Google Shape;144;p26"/>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51" name="Google Shape;151;p27"/>
          <p:cNvPicPr preferRelativeResize="0"/>
          <p:nvPr/>
        </p:nvPicPr>
        <p:blipFill>
          <a:blip r:embed="rId4">
            <a:alphaModFix/>
          </a:blip>
          <a:stretch>
            <a:fillRect/>
          </a:stretch>
        </p:blipFill>
        <p:spPr>
          <a:xfrm>
            <a:off x="0" y="1838800"/>
            <a:ext cx="9144000" cy="180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57" name="Google Shape;157;p28"/>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8" name="Google Shape;158;p28"/>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64" name="Google Shape;164;p29"/>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65" name="Google Shape;165;p29"/>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71" name="Google Shape;171;p30"/>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72" name="Google Shape;172;p30"/>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73" name="Google Shape;173;p30"/>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79" name="Google Shape;179;p31"/>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80" name="Google Shape;180;p31"/>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81" name="Google Shape;181;p31"/>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66" name="Google Shape;66;p14"/>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87" name="Google Shape;187;p32"/>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88" name="Google Shape;188;p32"/>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89" name="Google Shape;189;p32"/>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95" name="Google Shape;195;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96" name="Google Shape;196;p33"/>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97" name="Google Shape;197;p33"/>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03" name="Google Shape;203;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04" name="Google Shape;204;p34"/>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05" name="Google Shape;205;p34"/>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11" name="Google Shape;211;p35"/>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12" name="Google Shape;212;p35"/>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13" name="Google Shape;213;p35"/>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19" name="Google Shape;219;p36"/>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20" name="Google Shape;220;p36"/>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21" name="Google Shape;221;p36"/>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27" name="Google Shape;227;p37"/>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28" name="Google Shape;228;p37"/>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29" name="Google Shape;229;p37"/>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35" name="Google Shape;235;p38"/>
          <p:cNvGraphicFramePr/>
          <p:nvPr/>
        </p:nvGraphicFramePr>
        <p:xfrm>
          <a:off x="952500" y="2000250"/>
          <a:ext cx="3000000" cy="3000000"/>
        </p:xfrm>
        <a:graphic>
          <a:graphicData uri="http://schemas.openxmlformats.org/drawingml/2006/table">
            <a:tbl>
              <a:tblPr>
                <a:noFill/>
                <a:tableStyleId>{2FBBD9DD-CC58-4A69-935B-F36DF4EB9E23}</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41" name="Google Shape;24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524050"/>
            <a:ext cx="4925700" cy="4032900"/>
          </a:xfrm>
          <a:prstGeom prst="rect">
            <a:avLst/>
          </a:prstGeom>
        </p:spPr>
        <p:txBody>
          <a:bodyPr anchorCtr="0" anchor="t" bIns="91425" lIns="91425" spcFirstLastPara="1" rIns="91425" wrap="square" tIns="91425">
            <a:normAutofit fontScale="85000" lnSpcReduction="10000"/>
          </a:bodyPr>
          <a:lstStyle/>
          <a:p>
            <a:pPr indent="0" lvl="0" marL="457200" rtl="0" algn="l">
              <a:spcBef>
                <a:spcPts val="0"/>
              </a:spcBef>
              <a:spcAft>
                <a:spcPts val="0"/>
              </a:spcAft>
              <a:buNone/>
            </a:pPr>
            <a:r>
              <a:t/>
            </a:r>
            <a:endParaRPr>
              <a:solidFill>
                <a:srgbClr val="000000"/>
              </a:solidFill>
            </a:endParaRPr>
          </a:p>
          <a:p>
            <a:pPr indent="0" lvl="0" marL="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325755" lvl="0" marL="457200" rtl="0" algn="l">
              <a:spcBef>
                <a:spcPts val="1200"/>
              </a:spcBef>
              <a:spcAft>
                <a:spcPts val="0"/>
              </a:spcAft>
              <a:buClr>
                <a:srgbClr val="000000"/>
              </a:buClr>
              <a:buSzPct val="1000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rgbClr val="FFFF00"/>
                </a:solidFill>
              </a:rPr>
              <a:t>¿</a:t>
            </a:r>
            <a:r>
              <a:rPr lang="es">
                <a:solidFill>
                  <a:srgbClr val="FFFF00"/>
                </a:solidFill>
              </a:rPr>
              <a:t>qué</a:t>
            </a:r>
            <a:r>
              <a:rPr lang="es">
                <a:solidFill>
                  <a:srgbClr val="FFFF00"/>
                </a:solidFill>
              </a:rPr>
              <a:t> es lo que se hace actualmente en la empresa en el proceso de los contratos?¿ ellos ya tienen un sistema pero de </a:t>
            </a:r>
            <a:r>
              <a:rPr lang="es">
                <a:solidFill>
                  <a:srgbClr val="FFFF00"/>
                </a:solidFill>
              </a:rPr>
              <a:t>qué</a:t>
            </a:r>
            <a:r>
              <a:rPr lang="es">
                <a:solidFill>
                  <a:srgbClr val="FFFF00"/>
                </a:solidFill>
              </a:rPr>
              <a:t> manera? la plataforma que ellos manejan no hacen como tal un proceso lo que hacen es guardar los tipos documentos, es manual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 qué es lo que hace la demora?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¿donde hace la demora? en que llegue la persona con los documentos, en se verifiquen los documentos, los exámenes verificación de estado de salud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¿por que la contratación está siendo lenta?¿y qué pasa con ese puntual sistema de información que les está haciendo el proceso más lento?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a:solidFill>
                  <a:srgbClr val="FFFF00"/>
                </a:solidFill>
              </a:rPr>
              <a:t>después</a:t>
            </a:r>
            <a:r>
              <a:rPr lang="es">
                <a:solidFill>
                  <a:srgbClr val="FFFF00"/>
                </a:solidFill>
              </a:rPr>
              <a:t> ya hablamos de nuestra plataforma, por que desde que los preseleccionados mandan digamos sus documentos por </a:t>
            </a:r>
            <a:r>
              <a:rPr lang="es">
                <a:solidFill>
                  <a:srgbClr val="FFFF00"/>
                </a:solidFill>
              </a:rPr>
              <a:t>envío</a:t>
            </a:r>
            <a:r>
              <a:rPr lang="es">
                <a:solidFill>
                  <a:srgbClr val="FFFF00"/>
                </a:solidFill>
              </a:rPr>
              <a:t> de forma digital ya hay inseguridad de la </a:t>
            </a:r>
            <a:r>
              <a:rPr lang="es">
                <a:solidFill>
                  <a:srgbClr val="FFFF00"/>
                </a:solidFill>
              </a:rPr>
              <a:t>información</a:t>
            </a:r>
            <a:r>
              <a:rPr lang="es">
                <a:solidFill>
                  <a:srgbClr val="FFFF00"/>
                </a:solidFill>
              </a:rPr>
              <a:t> ¿Porque? ¿que tipo de correo se va enviar, ese correo </a:t>
            </a:r>
            <a:r>
              <a:rPr lang="es">
                <a:solidFill>
                  <a:srgbClr val="FFFF00"/>
                </a:solidFill>
              </a:rPr>
              <a:t>está</a:t>
            </a:r>
            <a:r>
              <a:rPr lang="es">
                <a:solidFill>
                  <a:srgbClr val="FFFF00"/>
                </a:solidFill>
              </a:rPr>
              <a:t> </a:t>
            </a:r>
            <a:r>
              <a:rPr lang="es">
                <a:solidFill>
                  <a:srgbClr val="FFFF00"/>
                </a:solidFill>
              </a:rPr>
              <a:t>cifrado</a:t>
            </a:r>
            <a:r>
              <a:rPr lang="es">
                <a:solidFill>
                  <a:srgbClr val="FFFF00"/>
                </a:solidFill>
              </a:rPr>
              <a:t>,? si/no……  para estar </a:t>
            </a:r>
            <a:r>
              <a:rPr lang="es">
                <a:solidFill>
                  <a:srgbClr val="FFFF00"/>
                </a:solidFill>
              </a:rPr>
              <a:t>cifrado</a:t>
            </a:r>
            <a:r>
              <a:rPr lang="es">
                <a:solidFill>
                  <a:srgbClr val="FFFF00"/>
                </a:solidFill>
              </a:rPr>
              <a:t> la otra persona tiene que tener la clave para </a:t>
            </a:r>
            <a:r>
              <a:rPr lang="es">
                <a:solidFill>
                  <a:srgbClr val="FFFF00"/>
                </a:solidFill>
              </a:rPr>
              <a:t>poder</a:t>
            </a:r>
            <a:r>
              <a:rPr lang="es">
                <a:solidFill>
                  <a:srgbClr val="FFFF00"/>
                </a:solidFill>
              </a:rPr>
              <a:t> acceder ¿quien dice que en el momento de hacer un </a:t>
            </a:r>
            <a:r>
              <a:rPr lang="es">
                <a:solidFill>
                  <a:srgbClr val="FFFF00"/>
                </a:solidFill>
              </a:rPr>
              <a:t>envío</a:t>
            </a:r>
            <a:r>
              <a:rPr lang="es">
                <a:solidFill>
                  <a:srgbClr val="FFFF00"/>
                </a:solidFill>
              </a:rPr>
              <a:t> </a:t>
            </a:r>
            <a:r>
              <a:rPr lang="es">
                <a:solidFill>
                  <a:srgbClr val="FFFF00"/>
                </a:solidFill>
              </a:rPr>
              <a:t>vía</a:t>
            </a:r>
            <a:r>
              <a:rPr lang="es">
                <a:solidFill>
                  <a:srgbClr val="FFFF00"/>
                </a:solidFill>
              </a:rPr>
              <a:t> correo </a:t>
            </a:r>
            <a:r>
              <a:rPr lang="es">
                <a:solidFill>
                  <a:srgbClr val="FFFF00"/>
                </a:solidFill>
              </a:rPr>
              <a:t>electrónico</a:t>
            </a:r>
            <a:r>
              <a:rPr lang="es">
                <a:solidFill>
                  <a:srgbClr val="FFFF00"/>
                </a:solidFill>
              </a:rPr>
              <a:t> no se </a:t>
            </a:r>
            <a:r>
              <a:rPr lang="es">
                <a:solidFill>
                  <a:srgbClr val="FFFF00"/>
                </a:solidFill>
              </a:rPr>
              <a:t>está</a:t>
            </a:r>
            <a:r>
              <a:rPr lang="es">
                <a:solidFill>
                  <a:srgbClr val="FFFF00"/>
                </a:solidFill>
              </a:rPr>
              <a:t> perdiendo la </a:t>
            </a:r>
            <a:r>
              <a:rPr lang="es">
                <a:solidFill>
                  <a:srgbClr val="FFFF00"/>
                </a:solidFill>
              </a:rPr>
              <a:t>información</a:t>
            </a:r>
            <a:r>
              <a:rPr lang="es">
                <a:solidFill>
                  <a:srgbClr val="FFFF00"/>
                </a:solidFill>
              </a:rPr>
              <a:t>  </a:t>
            </a:r>
            <a:endParaRPr>
              <a:solidFill>
                <a:srgbClr val="FFFF00"/>
              </a:solidFill>
            </a:endParaRPr>
          </a:p>
          <a:p>
            <a:pPr indent="0" lvl="0" marL="0" rtl="0" algn="l">
              <a:spcBef>
                <a:spcPts val="1200"/>
              </a:spcBef>
              <a:spcAft>
                <a:spcPts val="1200"/>
              </a:spcAft>
              <a:buNone/>
            </a:pPr>
            <a:r>
              <a:rPr lang="es">
                <a:solidFill>
                  <a:srgbClr val="FFFF00"/>
                </a:solidFill>
              </a:rPr>
              <a:t>si vamos a realizar un </a:t>
            </a:r>
            <a:r>
              <a:rPr lang="es">
                <a:solidFill>
                  <a:srgbClr val="FFFF00"/>
                </a:solidFill>
              </a:rPr>
              <a:t>módulo</a:t>
            </a:r>
            <a:r>
              <a:rPr lang="es">
                <a:solidFill>
                  <a:srgbClr val="FFFF00"/>
                </a:solidFill>
              </a:rPr>
              <a:t> </a:t>
            </a:r>
            <a:r>
              <a:rPr lang="es">
                <a:solidFill>
                  <a:srgbClr val="FFFF00"/>
                </a:solidFill>
              </a:rPr>
              <a:t>para</a:t>
            </a:r>
            <a:r>
              <a:rPr lang="es">
                <a:solidFill>
                  <a:srgbClr val="FFFF00"/>
                </a:solidFill>
              </a:rPr>
              <a:t> </a:t>
            </a:r>
            <a:r>
              <a:rPr lang="es">
                <a:solidFill>
                  <a:srgbClr val="FFFF00"/>
                </a:solidFill>
              </a:rPr>
              <a:t>que</a:t>
            </a:r>
            <a:r>
              <a:rPr lang="es">
                <a:solidFill>
                  <a:srgbClr val="FFFF00"/>
                </a:solidFill>
              </a:rPr>
              <a:t> mejore la parte de </a:t>
            </a:r>
            <a:r>
              <a:rPr lang="es">
                <a:solidFill>
                  <a:srgbClr val="FFFF00"/>
                </a:solidFill>
              </a:rPr>
              <a:t>contratación</a:t>
            </a:r>
            <a:r>
              <a:rPr lang="es">
                <a:solidFill>
                  <a:srgbClr val="FFFF00"/>
                </a:solidFill>
              </a:rPr>
              <a:t> y la haga </a:t>
            </a:r>
            <a:r>
              <a:rPr lang="es">
                <a:solidFill>
                  <a:srgbClr val="FFFF00"/>
                </a:solidFill>
              </a:rPr>
              <a:t>más</a:t>
            </a:r>
            <a:r>
              <a:rPr lang="es">
                <a:solidFill>
                  <a:srgbClr val="FFFF00"/>
                </a:solidFill>
              </a:rPr>
              <a:t> eficiente que </a:t>
            </a:r>
            <a:r>
              <a:rPr lang="es">
                <a:solidFill>
                  <a:srgbClr val="FFFF00"/>
                </a:solidFill>
              </a:rPr>
              <a:t>también</a:t>
            </a:r>
            <a:r>
              <a:rPr lang="es">
                <a:solidFill>
                  <a:srgbClr val="FFFF00"/>
                </a:solidFill>
              </a:rPr>
              <a:t> queremos verificar la parte de la seguridad primero tenemos que investigar </a:t>
            </a:r>
            <a:r>
              <a:rPr lang="es">
                <a:solidFill>
                  <a:srgbClr val="FFFF00"/>
                </a:solidFill>
              </a:rPr>
              <a:t>qué</a:t>
            </a:r>
            <a:r>
              <a:rPr lang="es">
                <a:solidFill>
                  <a:srgbClr val="FFFF00"/>
                </a:solidFill>
              </a:rPr>
              <a:t> hace la seguridad de la </a:t>
            </a:r>
            <a:r>
              <a:rPr lang="es">
                <a:solidFill>
                  <a:srgbClr val="FFFF00"/>
                </a:solidFill>
              </a:rPr>
              <a:t>información</a:t>
            </a:r>
            <a:r>
              <a:rPr lang="es">
                <a:solidFill>
                  <a:srgbClr val="FFFF00"/>
                </a:solidFill>
              </a:rPr>
              <a:t> y cuales son los </a:t>
            </a:r>
            <a:r>
              <a:rPr lang="es">
                <a:solidFill>
                  <a:srgbClr val="FFFF00"/>
                </a:solidFill>
              </a:rPr>
              <a:t>software</a:t>
            </a:r>
            <a:r>
              <a:rPr lang="es">
                <a:solidFill>
                  <a:srgbClr val="FFFF00"/>
                </a:solidFill>
              </a:rPr>
              <a:t> adicionales que se complementan con un sistema de </a:t>
            </a:r>
            <a:r>
              <a:rPr lang="es">
                <a:solidFill>
                  <a:srgbClr val="FFFF00"/>
                </a:solidFill>
              </a:rPr>
              <a:t>información</a:t>
            </a:r>
            <a:r>
              <a:rPr lang="es">
                <a:solidFill>
                  <a:srgbClr val="FFFF00"/>
                </a:solidFill>
              </a:rPr>
              <a:t> para que </a:t>
            </a:r>
            <a:r>
              <a:rPr lang="es">
                <a:solidFill>
                  <a:srgbClr val="FFFF00"/>
                </a:solidFill>
              </a:rPr>
              <a:t>haya</a:t>
            </a:r>
            <a:r>
              <a:rPr lang="es">
                <a:solidFill>
                  <a:srgbClr val="FFFF00"/>
                </a:solidFill>
              </a:rPr>
              <a:t> seguridad de la </a:t>
            </a:r>
            <a:r>
              <a:rPr lang="es">
                <a:solidFill>
                  <a:srgbClr val="FFFF00"/>
                </a:solidFill>
              </a:rPr>
              <a:t>información TODO ESTO VA DENTRO DEL PROBLEMA</a:t>
            </a:r>
            <a:endParaRPr>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00"/>
                </a:solidFill>
              </a:rPr>
              <a:t>Sabemos </a:t>
            </a:r>
            <a:r>
              <a:rPr lang="es">
                <a:solidFill>
                  <a:srgbClr val="FFFF00"/>
                </a:solidFill>
              </a:rPr>
              <a:t>cómo</a:t>
            </a:r>
            <a:r>
              <a:rPr lang="es">
                <a:solidFill>
                  <a:srgbClr val="FFFF00"/>
                </a:solidFill>
              </a:rPr>
              <a:t> se puede aplicar esa parte de seguridad de </a:t>
            </a:r>
            <a:r>
              <a:rPr lang="es">
                <a:solidFill>
                  <a:srgbClr val="FFFF00"/>
                </a:solidFill>
              </a:rPr>
              <a:t>información</a:t>
            </a:r>
            <a:r>
              <a:rPr lang="es">
                <a:solidFill>
                  <a:srgbClr val="FFFF00"/>
                </a:solidFill>
              </a:rPr>
              <a:t>? claves contraseñas de acceso y que dentro del sistema haya unos perfiles que los </a:t>
            </a:r>
            <a:r>
              <a:rPr lang="es">
                <a:solidFill>
                  <a:srgbClr val="FFFF00"/>
                </a:solidFill>
              </a:rPr>
              <a:t>únicos</a:t>
            </a:r>
            <a:r>
              <a:rPr lang="es">
                <a:solidFill>
                  <a:srgbClr val="FFFF00"/>
                </a:solidFill>
              </a:rPr>
              <a:t> que puedan entrar a la parte de </a:t>
            </a:r>
            <a:r>
              <a:rPr lang="es">
                <a:solidFill>
                  <a:srgbClr val="FFFF00"/>
                </a:solidFill>
              </a:rPr>
              <a:t>contratación</a:t>
            </a:r>
            <a:r>
              <a:rPr lang="es">
                <a:solidFill>
                  <a:srgbClr val="FFFF00"/>
                </a:solidFill>
              </a:rPr>
              <a:t> sea el jefe de </a:t>
            </a:r>
            <a:r>
              <a:rPr lang="es">
                <a:solidFill>
                  <a:srgbClr val="FFFF00"/>
                </a:solidFill>
              </a:rPr>
              <a:t>contratación</a:t>
            </a:r>
            <a:r>
              <a:rPr lang="es">
                <a:solidFill>
                  <a:srgbClr val="FFFF00"/>
                </a:solidFill>
              </a:rPr>
              <a:t> y si tiene dos asistentes que son los que hacen las verificaciones ellos 3 </a:t>
            </a:r>
            <a:endParaRPr>
              <a:solidFill>
                <a:srgbClr val="FFFF00"/>
              </a:solidFill>
            </a:endParaRPr>
          </a:p>
          <a:p>
            <a:pPr indent="0" lvl="0" marL="0" rtl="0" algn="l">
              <a:spcBef>
                <a:spcPts val="1200"/>
              </a:spcBef>
              <a:spcAft>
                <a:spcPts val="0"/>
              </a:spcAft>
              <a:buNone/>
            </a:pPr>
            <a:r>
              <a:rPr lang="es">
                <a:solidFill>
                  <a:srgbClr val="FFFF00"/>
                </a:solidFill>
              </a:rPr>
              <a:t>Que el </a:t>
            </a:r>
            <a:r>
              <a:rPr lang="es">
                <a:solidFill>
                  <a:srgbClr val="FFFF00"/>
                </a:solidFill>
              </a:rPr>
              <a:t>administrador</a:t>
            </a:r>
            <a:r>
              <a:rPr lang="es">
                <a:solidFill>
                  <a:srgbClr val="FFFF00"/>
                </a:solidFill>
              </a:rPr>
              <a:t> del sistema que sea la jefe de </a:t>
            </a:r>
            <a:r>
              <a:rPr lang="es">
                <a:solidFill>
                  <a:srgbClr val="FFFF00"/>
                </a:solidFill>
              </a:rPr>
              <a:t>contratación</a:t>
            </a:r>
            <a:r>
              <a:rPr lang="es">
                <a:solidFill>
                  <a:srgbClr val="FFFF00"/>
                </a:solidFill>
              </a:rPr>
              <a:t> tenga un </a:t>
            </a:r>
            <a:r>
              <a:rPr lang="es">
                <a:solidFill>
                  <a:srgbClr val="FFFF00"/>
                </a:solidFill>
              </a:rPr>
              <a:t>perfil donde</a:t>
            </a:r>
            <a:r>
              <a:rPr lang="es">
                <a:solidFill>
                  <a:srgbClr val="FFFF00"/>
                </a:solidFill>
              </a:rPr>
              <a:t> pueda hacer unas </a:t>
            </a:r>
            <a:r>
              <a:rPr lang="es">
                <a:solidFill>
                  <a:srgbClr val="FFFF00"/>
                </a:solidFill>
              </a:rPr>
              <a:t>consultas</a:t>
            </a:r>
            <a:r>
              <a:rPr lang="es">
                <a:solidFill>
                  <a:srgbClr val="FFFF00"/>
                </a:solidFill>
              </a:rPr>
              <a:t> un poco </a:t>
            </a:r>
            <a:r>
              <a:rPr lang="es">
                <a:solidFill>
                  <a:srgbClr val="FFFF00"/>
                </a:solidFill>
              </a:rPr>
              <a:t>más</a:t>
            </a:r>
            <a:r>
              <a:rPr lang="es">
                <a:solidFill>
                  <a:srgbClr val="FFFF00"/>
                </a:solidFill>
              </a:rPr>
              <a:t> personales y que los otros no</a:t>
            </a:r>
            <a:endParaRPr>
              <a:solidFill>
                <a:srgbClr val="FFFF00"/>
              </a:solidFill>
            </a:endParaRPr>
          </a:p>
          <a:p>
            <a:pPr indent="0" lvl="0" marL="0" rtl="0" algn="l">
              <a:spcBef>
                <a:spcPts val="1200"/>
              </a:spcBef>
              <a:spcAft>
                <a:spcPts val="1200"/>
              </a:spcAft>
              <a:buNone/>
            </a:pPr>
            <a:r>
              <a:rPr lang="es">
                <a:solidFill>
                  <a:srgbClr val="FFFF00"/>
                </a:solidFill>
              </a:rPr>
              <a:t>¿tenemos monitoreo de esas claves?   </a:t>
            </a:r>
            <a:endParaRPr>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administrativa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Gestionar en el sistema la información del proce aspirante </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